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3" r:id="rId2"/>
    <p:sldId id="260" r:id="rId3"/>
    <p:sldId id="281" r:id="rId4"/>
    <p:sldId id="276" r:id="rId5"/>
    <p:sldId id="277" r:id="rId6"/>
    <p:sldId id="279" r:id="rId7"/>
    <p:sldId id="278" r:id="rId8"/>
    <p:sldId id="280" r:id="rId9"/>
    <p:sldId id="258" r:id="rId10"/>
    <p:sldId id="284" r:id="rId11"/>
    <p:sldId id="286" r:id="rId12"/>
    <p:sldId id="288" r:id="rId13"/>
    <p:sldId id="289" r:id="rId14"/>
    <p:sldId id="285" r:id="rId15"/>
    <p:sldId id="287" r:id="rId16"/>
  </p:sldIdLst>
  <p:sldSz cx="9144000" cy="6858000" type="screen4x3"/>
  <p:notesSz cx="7010400" cy="93964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9" autoAdjust="0"/>
    <p:restoredTop sz="94643" autoAdjust="0"/>
  </p:normalViewPr>
  <p:slideViewPr>
    <p:cSldViewPr>
      <p:cViewPr>
        <p:scale>
          <a:sx n="69" d="100"/>
          <a:sy n="69" d="100"/>
        </p:scale>
        <p:origin x="-1084" y="-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7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AC2DAC50-36F6-4BB8-B29F-FD968E036A22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B169C1FD-CED7-402D-B4BE-003A09C21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careers.sciencemag.org/tools_tips/how_to_ser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42900" y="381000"/>
            <a:ext cx="8458200" cy="68579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Helpful hints to land that Job!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42900" y="4572000"/>
            <a:ext cx="8458200" cy="914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Rhonda Barbosa, Human Resources, Jefferson Lab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700" y="1600200"/>
            <a:ext cx="3276600" cy="259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llman\Desktop\ProTom Job Description_Physicist\ProTom Job Description_Physicist_Page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76200"/>
            <a:ext cx="5181600" cy="670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ullman\Desktop\ProTom Job Description_Physicist\ProTom Job Description_Physicist_Page_1.gif"/>
          <p:cNvPicPr>
            <a:picLocks noChangeAspect="1" noChangeArrowheads="1"/>
          </p:cNvPicPr>
          <p:nvPr/>
        </p:nvPicPr>
        <p:blipFill>
          <a:blip r:embed="rId3" cstate="print"/>
          <a:srcRect r="4412"/>
          <a:stretch>
            <a:fillRect/>
          </a:stretch>
        </p:blipFill>
        <p:spPr bwMode="auto">
          <a:xfrm>
            <a:off x="-152400" y="76200"/>
            <a:ext cx="4953000" cy="670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1828800" y="2812915"/>
            <a:ext cx="1752600" cy="45719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6865" y="2940995"/>
            <a:ext cx="604735" cy="45719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22525" y="959795"/>
            <a:ext cx="604735" cy="45719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91400" y="914400"/>
            <a:ext cx="1219200" cy="108949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18825" y="2286000"/>
            <a:ext cx="604735" cy="762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15265" y="2286000"/>
            <a:ext cx="604735" cy="762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96065" y="2386519"/>
            <a:ext cx="757135" cy="108625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49630" y="3733800"/>
            <a:ext cx="774970" cy="762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3962400"/>
            <a:ext cx="299935" cy="1066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Look at verbs!</a:t>
            </a: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 bwMode="auto">
          <a:xfrm flipV="1">
            <a:off x="452335" y="3810000"/>
            <a:ext cx="462065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57200" y="4038600"/>
            <a:ext cx="457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2" idx="3"/>
          </p:cNvCxnSpPr>
          <p:nvPr/>
        </p:nvCxnSpPr>
        <p:spPr bwMode="auto">
          <a:xfrm flipV="1">
            <a:off x="452335" y="4419600"/>
            <a:ext cx="462065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2" idx="3"/>
          </p:cNvCxnSpPr>
          <p:nvPr/>
        </p:nvCxnSpPr>
        <p:spPr bwMode="auto">
          <a:xfrm>
            <a:off x="452335" y="4495800"/>
            <a:ext cx="462065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452335" y="4495800"/>
            <a:ext cx="46206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2" idx="3"/>
          </p:cNvCxnSpPr>
          <p:nvPr/>
        </p:nvCxnSpPr>
        <p:spPr bwMode="auto">
          <a:xfrm>
            <a:off x="452335" y="4495800"/>
            <a:ext cx="462065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llman\Desktop\Walford_Natalie_Resume\Walford_Natalie_Resume_Page_1.gif"/>
          <p:cNvPicPr>
            <a:picLocks noChangeAspect="1" noChangeArrowheads="1"/>
          </p:cNvPicPr>
          <p:nvPr/>
        </p:nvPicPr>
        <p:blipFill>
          <a:blip r:embed="rId2" cstate="print"/>
          <a:srcRect t="10227"/>
          <a:stretch>
            <a:fillRect/>
          </a:stretch>
        </p:blipFill>
        <p:spPr bwMode="auto">
          <a:xfrm>
            <a:off x="-228600" y="609600"/>
            <a:ext cx="5181600" cy="601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C:\Users\ullman\Desktop\Walford_Natalie_Resume\Walford_Natalie_Resume_Page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76200"/>
            <a:ext cx="5181600" cy="670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" name="Group 6"/>
          <p:cNvGrpSpPr/>
          <p:nvPr/>
        </p:nvGrpSpPr>
        <p:grpSpPr>
          <a:xfrm>
            <a:off x="5334000" y="3048000"/>
            <a:ext cx="3810000" cy="4876800"/>
            <a:chOff x="4648200" y="3200400"/>
            <a:chExt cx="6248400" cy="7467600"/>
          </a:xfrm>
        </p:grpSpPr>
        <p:pic>
          <p:nvPicPr>
            <p:cNvPr id="3074" name="Picture 2" descr="C:\Users\ullman\Desktop\Walford_Natalie_Resume\Walford_Natalie_Resume_Page_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3962400"/>
              <a:ext cx="5181600" cy="670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078" name="Picture 6" descr="C:\Users\ullman\Desktop\Walford_Natalie_Resume\Walford_Natalie_Resume_Page_4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3505200"/>
              <a:ext cx="5181600" cy="670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077" name="Picture 5" descr="C:\Users\ullman\Desktop\Walford_Natalie_Resume\Walford_Natalie_Resume_Page_3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8200" y="3200400"/>
              <a:ext cx="5181600" cy="670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527736" y="1135185"/>
            <a:ext cx="66496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minors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669" y="1232225"/>
            <a:ext cx="762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60" y="2306840"/>
            <a:ext cx="40184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verb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6232" y="1070579"/>
            <a:ext cx="1524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886200" y="4301065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85800" y="4401365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4800600"/>
            <a:ext cx="762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5160" y="4889825"/>
            <a:ext cx="762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6770" y="4800600"/>
            <a:ext cx="762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640" y="5094980"/>
            <a:ext cx="762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279770" y="5181600"/>
            <a:ext cx="533400" cy="1524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0114" y="5299989"/>
            <a:ext cx="59008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                 /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8874" y="1066800"/>
            <a:ext cx="127272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----                  --------------- what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1169453"/>
            <a:ext cx="127272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---- --------------------------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7042" y="2586351"/>
            <a:ext cx="7242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8" grpId="0"/>
      <p:bldP spid="19" grpId="0"/>
      <p:bldP spid="20" grpId="0"/>
      <p:bldP spid="21" grpId="0"/>
      <p:bldP spid="22" grpId="0" animBg="1"/>
      <p:bldP spid="25" grpId="0"/>
      <p:bldP spid="26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icture1.gif"/>
          <p:cNvPicPr>
            <a:picLocks noChangeAspect="1"/>
          </p:cNvPicPr>
          <p:nvPr/>
        </p:nvPicPr>
        <p:blipFill>
          <a:blip r:embed="rId2" cstate="print"/>
          <a:srcRect t="11111" b="20000"/>
          <a:stretch>
            <a:fillRect/>
          </a:stretch>
        </p:blipFill>
        <p:spPr>
          <a:xfrm>
            <a:off x="-1" y="762000"/>
            <a:ext cx="5317371" cy="47244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7083" t="5000" r="12083" b="20000"/>
          <a:stretch>
            <a:fillRect/>
          </a:stretch>
        </p:blipFill>
        <p:spPr bwMode="auto">
          <a:xfrm>
            <a:off x="2377440" y="0"/>
            <a:ext cx="676656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6172200" y="1295400"/>
            <a:ext cx="2667000" cy="533400"/>
            <a:chOff x="6172200" y="1295400"/>
            <a:chExt cx="2667000" cy="5334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553200" y="1295400"/>
              <a:ext cx="2286000" cy="152400"/>
            </a:xfrm>
            <a:prstGeom prst="roundRect">
              <a:avLst/>
            </a:prstGeom>
            <a:solidFill>
              <a:srgbClr val="FFCCCC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Comment [u2]: </a:t>
              </a:r>
              <a:r>
                <a:rPr kumimoji="0" lang="en-US" sz="7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You are qualified, not your experiences</a:t>
              </a: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 bwMode="auto">
            <a:xfrm flipH="1">
              <a:off x="6172200" y="1447800"/>
              <a:ext cx="15240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7086600" y="3429000"/>
            <a:ext cx="1981200" cy="591312"/>
            <a:chOff x="7086600" y="3429000"/>
            <a:chExt cx="1981200" cy="59131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086600" y="3867912"/>
              <a:ext cx="1981200" cy="152400"/>
            </a:xfrm>
            <a:prstGeom prst="roundRect">
              <a:avLst/>
            </a:prstGeom>
            <a:solidFill>
              <a:srgbClr val="FFCCCC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Comment [u23: </a:t>
              </a:r>
              <a:r>
                <a:rPr kumimoji="0" lang="en-US" sz="7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Do</a:t>
              </a:r>
              <a:r>
                <a:rPr kumimoji="0" lang="en-US" sz="7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you mean “participating?”</a:t>
              </a:r>
              <a:endParaRPr kumimoji="0" lang="en-US" sz="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4" name="Straight Arrow Connector 13"/>
            <p:cNvCxnSpPr>
              <a:stCxn id="10" idx="0"/>
            </p:cNvCxnSpPr>
            <p:nvPr/>
          </p:nvCxnSpPr>
          <p:spPr bwMode="auto">
            <a:xfrm flipH="1" flipV="1">
              <a:off x="7620000" y="3429000"/>
              <a:ext cx="457200" cy="4389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724400" y="4724400"/>
            <a:ext cx="3733800" cy="381000"/>
            <a:chOff x="4724400" y="4724400"/>
            <a:chExt cx="3733800" cy="3810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553200" y="4724400"/>
              <a:ext cx="1905000" cy="152400"/>
            </a:xfrm>
            <a:prstGeom prst="roundRect">
              <a:avLst/>
            </a:prstGeom>
            <a:solidFill>
              <a:srgbClr val="FFCCCC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Comment [u4]: </a:t>
              </a:r>
              <a:r>
                <a:rPr kumimoji="0" lang="en-US" sz="7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Do you mean “credentials?”</a:t>
              </a:r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 bwMode="auto">
            <a:xfrm flipH="1">
              <a:off x="4724400" y="4800600"/>
              <a:ext cx="18288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6096000" y="5410200"/>
            <a:ext cx="2438400" cy="1143000"/>
            <a:chOff x="6019800" y="4191000"/>
            <a:chExt cx="2438400" cy="1143000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6553200" y="4724400"/>
              <a:ext cx="1905000" cy="609600"/>
            </a:xfrm>
            <a:prstGeom prst="roundRect">
              <a:avLst/>
            </a:prstGeom>
            <a:solidFill>
              <a:srgbClr val="FFCCCC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Comment [u5]: </a:t>
              </a:r>
              <a:r>
                <a:rPr kumimoji="0" lang="en-US" sz="7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Important paragraph, but you focus on what they can do for you and not what you can do for them.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latin typeface="Times"/>
                </a:rPr>
                <a:t>Where do you indicate an interest in the medical applications of Physics?</a:t>
              </a:r>
              <a:endParaRPr kumimoji="0" lang="en-US" sz="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 bwMode="auto">
            <a:xfrm flipH="1" flipV="1">
              <a:off x="6019800" y="4191000"/>
              <a:ext cx="1485900" cy="533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56667" t="5000" r="12083" b="21000"/>
          <a:stretch>
            <a:fillRect/>
          </a:stretch>
        </p:blipFill>
        <p:spPr bwMode="auto">
          <a:xfrm>
            <a:off x="2133600" y="0"/>
            <a:ext cx="7010400" cy="691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750" t="17311" r="19167" b="18000"/>
          <a:stretch>
            <a:fillRect/>
          </a:stretch>
        </p:blipFill>
        <p:spPr bwMode="auto">
          <a:xfrm>
            <a:off x="957617" y="0"/>
            <a:ext cx="689098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3276600" y="3614530"/>
            <a:ext cx="1143000" cy="11927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4684644"/>
            <a:ext cx="304800" cy="115956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4681330"/>
            <a:ext cx="609600" cy="11927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2650" y="210578"/>
            <a:ext cx="5278700" cy="64368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198220" y="5518710"/>
            <a:ext cx="1371600" cy="272490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280" y="6015134"/>
            <a:ext cx="133272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                               )        -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4760" y="6265088"/>
            <a:ext cx="34212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---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457200"/>
            <a:ext cx="1905000" cy="6705600"/>
            <a:chOff x="1981200" y="457200"/>
            <a:chExt cx="1905000" cy="6705600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2286000" y="457200"/>
              <a:ext cx="16002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1200" y="5715000"/>
              <a:ext cx="1371600" cy="1447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903" y="609600"/>
            <a:ext cx="7510833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Finding a Job is Your Job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715000" cy="5410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Prepare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Research the prospective employer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Why?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Write a resume or CV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Write a cover letter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Prepare for all types of questions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Open-ended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Situational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Behavioral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05000"/>
            <a:ext cx="236924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Research the Prospective Employer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The more you know about them, the more they will want to know about you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Know their history, mission, values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Start at their website</a:t>
            </a:r>
          </a:p>
          <a:p>
            <a:pPr lvl="2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Develop your resume and any meetings with the employer toward things that will resonate with them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Do a Web search for recent news</a:t>
            </a:r>
          </a:p>
          <a:p>
            <a:pPr lvl="2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Demonstrate your knowledge in your cover letter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Resume or CV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Resume is most effective for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Business, industry, government jobs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Some research jobs in industry prefer a CV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Jobs that include managerial responsibilities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Jobs where performance is measured by results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CV is appropriate for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Academic jobs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Grant, scholarship and fellowship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Résumé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General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Provides a general and concise introduction to your experiences and skills as they relate to a particular career or position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Should be altered for each position that you are applying for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 more than one or two pages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Should always include a cover letter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Content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Name and Contact Information: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your residential address is best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Education: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listing of your degrees or certifications and educational institutions or programs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Work Experience: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names of the companies or institutions you have worked for, the location of each, dates worked, your job title(s), and duties performed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Accomplishments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Products, outcomes, results for which you were partly or routinely responsible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Can be integrated into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Work Experience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Should highlight areas that could translate to new job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Curriculum Vitae (CV)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94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Purpose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Teaching or research jobs, fellowships, grants, or further education</a:t>
            </a:r>
          </a:p>
          <a:p>
            <a:pPr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Format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Focused on academic achievements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Longer than resume since the emphasis is on completeness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brevity</a:t>
            </a:r>
          </a:p>
          <a:p>
            <a:pPr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Content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Name and address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Education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Dissertation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Fellowships and awards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Areas of research/teaching Interest or specialization; areas of particular competence/expertise 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Teaching experience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Research experience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Publications and presentations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Works in progress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Related professional experience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Languages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Cover Letter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Purpose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Introduces your resume or CV to the prospective employer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Encourages the reader to interview you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Serves as the first sample of your writing ability and attention to detail</a:t>
            </a:r>
          </a:p>
          <a:p>
            <a:pPr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Content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State why you are writing and for what position you are applying.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Emphasize why you want to work for  the prospective employer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Explain why you would be a good fit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Convey enthusiasm for the position.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Highlight resume or CV key information, but don’t just repeat it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Show you have done your homework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Encourage the reader to take a closer look at your resume or CV</a:t>
            </a:r>
          </a:p>
          <a:p>
            <a:pPr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Format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Make it brief – no more than one page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Address it to a specific person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Use an adequate font size and margins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Include your name, address, email, and phone number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Proofread for spelling or grammatical errors.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Use active voice and avoid acronyms and extra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Prepare for Interview Questions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Typical questions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do you want to work for us?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 us an example of a situation where you...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Didn't meet your goals or objectives 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Faced conflict or communication problems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 faced with a challenge you were unsure how to meet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do you see yourself in 3/5/10 years?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would your current advisor/manager say are your…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Strengths?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Weaknesses?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should we offer you this job?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prefer working on a team or on your own?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>
                <a:latin typeface="Arial" pitchFamily="34" charset="0"/>
                <a:cs typeface="Arial" pitchFamily="34" charset="0"/>
              </a:rPr>
              <a:t>Science Careers from the Science Journal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300" i="1" dirty="0" smtClean="0">
                <a:latin typeface="Arial" pitchFamily="34" charset="0"/>
                <a:cs typeface="Arial" pitchFamily="34" charset="0"/>
                <a:hlinkClick r:id="rId2"/>
              </a:rPr>
              <a:t>http://sciencecareers.sciencemag.org/tools_tips/how_to_series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3000" i="1" dirty="0" smtClean="0">
                <a:latin typeface="Arial" pitchFamily="34" charset="0"/>
                <a:cs typeface="Arial" pitchFamily="34" charset="0"/>
              </a:rPr>
              <a:t>MIT Job Search Preparation Guide </a:t>
            </a:r>
            <a:r>
              <a:rPr lang="en-US" sz="2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3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http://gecd.mit.edu/jobs/find/prepare</a:t>
            </a:r>
            <a:r>
              <a:rPr lang="en-US" sz="2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3000" i="1" dirty="0" smtClean="0">
                <a:latin typeface="Arial" pitchFamily="34" charset="0"/>
                <a:cs typeface="Arial" pitchFamily="34" charset="0"/>
              </a:rPr>
              <a:t>Personal Branding Blog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(packaging and promoting yourself)</a:t>
            </a:r>
          </a:p>
          <a:p>
            <a:r>
              <a:rPr lang="en-US" sz="3000" i="1" dirty="0" err="1" smtClean="0">
                <a:latin typeface="Arial" pitchFamily="34" charset="0"/>
                <a:cs typeface="Arial" pitchFamily="34" charset="0"/>
              </a:rPr>
              <a:t>Careerealism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 Blog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(methods for job searching in today’s workforce)</a:t>
            </a:r>
          </a:p>
          <a:p>
            <a:r>
              <a:rPr lang="en-US" sz="3000" smtClean="0">
                <a:latin typeface="Arial" pitchFamily="34" charset="0"/>
                <a:cs typeface="Arial" pitchFamily="34" charset="0"/>
              </a:rPr>
              <a:t>Interview Questions Q &amp; A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5b2473953d3cb9fabd7688cede2d775f90bfd5"/>
  <p:tag name="ISPRING_RESOURCE_PATHS_HASH" val="dc37da6d8cf793ca9671c82538b8359ac8b2ec"/>
</p:tagLst>
</file>

<file path=ppt/theme/theme1.xml><?xml version="1.0" encoding="utf-8"?>
<a:theme xmlns:a="http://schemas.openxmlformats.org/drawingml/2006/main" name="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</Template>
  <TotalTime>846</TotalTime>
  <Words>734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JLab</vt:lpstr>
      <vt:lpstr>Helpful hints to land that Job!</vt:lpstr>
      <vt:lpstr>Finding a Job is Your Job</vt:lpstr>
      <vt:lpstr>Research the Prospective Employer</vt:lpstr>
      <vt:lpstr>Resume or CV</vt:lpstr>
      <vt:lpstr>Résumé</vt:lpstr>
      <vt:lpstr>Curriculum Vitae (CV)</vt:lpstr>
      <vt:lpstr>Cover Letter</vt:lpstr>
      <vt:lpstr>Prepare for Interview Questions</vt:lpstr>
      <vt:lpstr>Resources</vt:lpstr>
      <vt:lpstr>Slide 10</vt:lpstr>
      <vt:lpstr>Slide 11</vt:lpstr>
      <vt:lpstr>Slide 12</vt:lpstr>
      <vt:lpstr>Slide 13</vt:lpstr>
      <vt:lpstr>Slide 14</vt:lpstr>
      <vt:lpstr>Slide 15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ullman</dc:creator>
  <cp:lastModifiedBy>ullman</cp:lastModifiedBy>
  <cp:revision>121</cp:revision>
  <dcterms:created xsi:type="dcterms:W3CDTF">2009-02-17T18:09:59Z</dcterms:created>
  <dcterms:modified xsi:type="dcterms:W3CDTF">2014-06-26T12:31:17Z</dcterms:modified>
</cp:coreProperties>
</file>